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60" r:id="rId6"/>
    <p:sldId id="259" r:id="rId7"/>
    <p:sldId id="261" r:id="rId8"/>
    <p:sldId id="269" r:id="rId9"/>
    <p:sldId id="265" r:id="rId10"/>
    <p:sldId id="266" r:id="rId11"/>
    <p:sldId id="267" r:id="rId12"/>
    <p:sldId id="268" r:id="rId13"/>
    <p:sldId id="263" r:id="rId14"/>
    <p:sldId id="264" r:id="rId15"/>
    <p:sldId id="271" r:id="rId16"/>
    <p:sldId id="27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60"/>
  </p:normalViewPr>
  <p:slideViewPr>
    <p:cSldViewPr snapToGrid="0">
      <p:cViewPr varScale="1">
        <p:scale>
          <a:sx n="89" d="100"/>
          <a:sy n="89" d="100"/>
        </p:scale>
        <p:origin x="78" y="39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owl.excelsior.edu/writing-process/prewriting-strategies/prewriting-strategies-asking-defining-questions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27A0D35-F98C-4A75-8059-E43CFDB15B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238" y="336796"/>
            <a:ext cx="2487384" cy="2895851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60C99C8F-E1C4-4111-8E57-CD433C5E39D0}"/>
              </a:ext>
            </a:extLst>
          </p:cNvPr>
          <p:cNvSpPr txBox="1">
            <a:spLocks/>
          </p:cNvSpPr>
          <p:nvPr/>
        </p:nvSpPr>
        <p:spPr>
          <a:xfrm>
            <a:off x="1059678" y="4757199"/>
            <a:ext cx="10572000" cy="192019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/>
              <a:t>2020 Regents Exams and </a:t>
            </a:r>
            <a:br>
              <a:rPr lang="en-US" dirty="0"/>
            </a:br>
            <a:r>
              <a:rPr lang="en-US" dirty="0"/>
              <a:t>Graduation Requirements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29F7629-0E62-4443-B4DC-AD6C55C27A20}"/>
              </a:ext>
            </a:extLst>
          </p:cNvPr>
          <p:cNvSpPr txBox="1"/>
          <p:nvPr/>
        </p:nvSpPr>
        <p:spPr>
          <a:xfrm>
            <a:off x="1885546" y="3705837"/>
            <a:ext cx="8920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FF00"/>
                </a:solidFill>
              </a:rPr>
              <a:t>New York State Education Department</a:t>
            </a:r>
          </a:p>
          <a:p>
            <a:pPr algn="ctr"/>
            <a:r>
              <a:rPr lang="en-US" sz="2400" b="1" dirty="0">
                <a:solidFill>
                  <a:srgbClr val="FFFF00"/>
                </a:solidFill>
              </a:rPr>
              <a:t>2020 Emergency Regulations in Response to COVID-19</a:t>
            </a:r>
          </a:p>
        </p:txBody>
      </p:sp>
    </p:spTree>
    <p:extLst>
      <p:ext uri="{BB962C8B-B14F-4D97-AF65-F5344CB8AC3E}">
        <p14:creationId xmlns:p14="http://schemas.microsoft.com/office/powerpoint/2010/main" val="3053446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6D6B267-7CDE-4E72-90F6-C7058E6E6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447" y="1734855"/>
            <a:ext cx="5365218" cy="3388287"/>
          </a:xfrm>
        </p:spPr>
        <p:txBody>
          <a:bodyPr anchor="ctr">
            <a:normAutofit/>
          </a:bodyPr>
          <a:lstStyle/>
          <a:p>
            <a:r>
              <a:rPr lang="en-US" dirty="0"/>
              <a:t>What about an </a:t>
            </a:r>
            <a:r>
              <a:rPr lang="en-US" dirty="0">
                <a:solidFill>
                  <a:srgbClr val="FFFF00"/>
                </a:solidFill>
              </a:rPr>
              <a:t>Advanced Diploma</a:t>
            </a:r>
            <a:r>
              <a:rPr lang="en-US" dirty="0"/>
              <a:t>, or </a:t>
            </a:r>
            <a:r>
              <a:rPr lang="en-US" dirty="0">
                <a:solidFill>
                  <a:srgbClr val="FFFF00"/>
                </a:solidFill>
              </a:rPr>
              <a:t>Diploma with Distinction</a:t>
            </a:r>
            <a:r>
              <a:rPr lang="en-US" dirty="0"/>
              <a:t>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3046FF9-7647-4469-AB1F-82BC14188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8068" y="978993"/>
            <a:ext cx="5365218" cy="4900014"/>
          </a:xfrm>
          <a:effectLst/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u="sng" dirty="0"/>
              <a:t>Mastery, Honors, Seal of Bi-Literacy</a:t>
            </a:r>
          </a:p>
          <a:p>
            <a:pPr marL="0" indent="0" algn="ctr">
              <a:buNone/>
            </a:pPr>
            <a:r>
              <a:rPr lang="en-US" sz="2400" dirty="0"/>
              <a:t>Examinations from which students have been given an exemption shall be </a:t>
            </a:r>
            <a:r>
              <a:rPr lang="en-US" sz="2400" b="1" dirty="0"/>
              <a:t>excluded</a:t>
            </a:r>
            <a:r>
              <a:rPr lang="en-US" sz="2400" dirty="0"/>
              <a:t> from any calculation used for determining eligibility for an Honors or Mastery endorsement on a diploma.</a:t>
            </a:r>
          </a:p>
          <a:p>
            <a:pPr marL="0" indent="0" algn="ctr">
              <a:buNone/>
            </a:pPr>
            <a:r>
              <a:rPr lang="en-US" sz="2400" dirty="0"/>
              <a:t>The Department of Education will issue separate guidance to address flexibility for fulfilling unfinished requirements for the Seal of Bi-Literacy</a:t>
            </a:r>
          </a:p>
        </p:txBody>
      </p:sp>
    </p:spTree>
    <p:extLst>
      <p:ext uri="{BB962C8B-B14F-4D97-AF65-F5344CB8AC3E}">
        <p14:creationId xmlns:p14="http://schemas.microsoft.com/office/powerpoint/2010/main" val="1936856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6D6B267-7CDE-4E72-90F6-C7058E6E6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5" y="1734855"/>
            <a:ext cx="4737839" cy="3388287"/>
          </a:xfrm>
        </p:spPr>
        <p:txBody>
          <a:bodyPr anchor="ctr">
            <a:normAutofit/>
          </a:bodyPr>
          <a:lstStyle/>
          <a:p>
            <a:r>
              <a:rPr lang="en-US" dirty="0"/>
              <a:t>What will it say on </a:t>
            </a:r>
            <a:r>
              <a:rPr lang="en-US" dirty="0">
                <a:solidFill>
                  <a:srgbClr val="FFFF00"/>
                </a:solidFill>
              </a:rPr>
              <a:t>my transcript</a:t>
            </a:r>
            <a:r>
              <a:rPr lang="en-US" dirty="0"/>
              <a:t>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3046FF9-7647-4469-AB1F-82BC14188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8068" y="978993"/>
            <a:ext cx="5365218" cy="4900014"/>
          </a:xfrm>
          <a:effectLst/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The NY State Department of Education will let us know how to record exemptions in PowerSchool.</a:t>
            </a:r>
          </a:p>
          <a:p>
            <a:pPr marL="0" indent="0" algn="ctr">
              <a:buNone/>
            </a:pPr>
            <a:r>
              <a:rPr lang="en-US" sz="2400" b="1" dirty="0"/>
              <a:t>Student transcripts will not reflect an examination score for any examination for which the student is exempted.</a:t>
            </a:r>
          </a:p>
        </p:txBody>
      </p:sp>
    </p:spTree>
    <p:extLst>
      <p:ext uri="{BB962C8B-B14F-4D97-AF65-F5344CB8AC3E}">
        <p14:creationId xmlns:p14="http://schemas.microsoft.com/office/powerpoint/2010/main" val="26534415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6D6B267-7CDE-4E72-90F6-C7058E6E6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5" y="1734857"/>
            <a:ext cx="4388933" cy="3388287"/>
          </a:xfrm>
        </p:spPr>
        <p:txBody>
          <a:bodyPr anchor="ctr">
            <a:normAutofit/>
          </a:bodyPr>
          <a:lstStyle/>
          <a:p>
            <a:r>
              <a:rPr lang="en-US" dirty="0"/>
              <a:t>What about </a:t>
            </a:r>
            <a:r>
              <a:rPr lang="en-US" dirty="0">
                <a:solidFill>
                  <a:srgbClr val="FFFF00"/>
                </a:solidFill>
              </a:rPr>
              <a:t>summer school Regents Exams</a:t>
            </a:r>
            <a:r>
              <a:rPr lang="en-US" dirty="0"/>
              <a:t>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3046FF9-7647-4469-AB1F-82BC14188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8068" y="978993"/>
            <a:ext cx="5365218" cy="4900014"/>
          </a:xfrm>
          <a:effectLst/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NYS Education Department has not made a decision about the August 2020 administration of Regents Examinations.</a:t>
            </a:r>
          </a:p>
          <a:p>
            <a:pPr marL="0" indent="0" algn="ctr">
              <a:buNone/>
            </a:pPr>
            <a:r>
              <a:rPr lang="en-US" sz="2400" b="1" dirty="0"/>
              <a:t>As stated before, any student who enrolls in summer school to make up a failed course leading to a Regents Examination shall be exempt from the culminating exam.</a:t>
            </a:r>
          </a:p>
        </p:txBody>
      </p:sp>
    </p:spTree>
    <p:extLst>
      <p:ext uri="{BB962C8B-B14F-4D97-AF65-F5344CB8AC3E}">
        <p14:creationId xmlns:p14="http://schemas.microsoft.com/office/powerpoint/2010/main" val="42549899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C11B7-6A17-4AFA-9668-6FFC162CF4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Earning Course Credit</a:t>
            </a:r>
          </a:p>
        </p:txBody>
      </p:sp>
    </p:spTree>
    <p:extLst>
      <p:ext uri="{BB962C8B-B14F-4D97-AF65-F5344CB8AC3E}">
        <p14:creationId xmlns:p14="http://schemas.microsoft.com/office/powerpoint/2010/main" val="4154887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6D6B267-7CDE-4E72-90F6-C7058E6E6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5" y="1734857"/>
            <a:ext cx="4422489" cy="3388287"/>
          </a:xfrm>
        </p:spPr>
        <p:txBody>
          <a:bodyPr anchor="ctr">
            <a:normAutofit/>
          </a:bodyPr>
          <a:lstStyle/>
          <a:p>
            <a:r>
              <a:rPr lang="en-US" dirty="0"/>
              <a:t>How will I get </a:t>
            </a:r>
            <a:r>
              <a:rPr lang="en-US" dirty="0">
                <a:solidFill>
                  <a:srgbClr val="FFFF00"/>
                </a:solidFill>
              </a:rPr>
              <a:t>credit </a:t>
            </a:r>
            <a:r>
              <a:rPr lang="en-US" dirty="0"/>
              <a:t>for a course that </a:t>
            </a:r>
            <a:r>
              <a:rPr lang="en-US" dirty="0">
                <a:solidFill>
                  <a:srgbClr val="FFFF00"/>
                </a:solidFill>
              </a:rPr>
              <a:t>I needed to pass this year</a:t>
            </a:r>
            <a:r>
              <a:rPr lang="en-US" dirty="0"/>
              <a:t>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3046FF9-7647-4469-AB1F-82BC14188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8067" y="836380"/>
            <a:ext cx="5365218" cy="4900014"/>
          </a:xfrm>
          <a:effectLst/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2200" dirty="0"/>
              <a:t>In the event that extended closure interferes with a school’s ability to provide the full unit of study (180 minutes per week) by the end of the school year, either face-to-face instruction or through other methods, the student should be granted the credit as long as the student has met the standards assessed in the provided coursework</a:t>
            </a:r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800" b="1" u="sng" dirty="0"/>
              <a:t>Implication:</a:t>
            </a:r>
          </a:p>
          <a:p>
            <a:pPr marL="0" indent="0" algn="ctr">
              <a:buNone/>
            </a:pPr>
            <a:r>
              <a:rPr lang="en-US" sz="2600" b="1" dirty="0"/>
              <a:t>YOU MUST COMPLETE THE WORK YOUR TEACHERS ARE PROVIDING, SO THEY CAN JUSTIFY GIVING YOU CREDIT FOR THE COURSE.</a:t>
            </a:r>
          </a:p>
        </p:txBody>
      </p:sp>
    </p:spTree>
    <p:extLst>
      <p:ext uri="{BB962C8B-B14F-4D97-AF65-F5344CB8AC3E}">
        <p14:creationId xmlns:p14="http://schemas.microsoft.com/office/powerpoint/2010/main" val="35192917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2814" y="517110"/>
            <a:ext cx="8500994" cy="1187975"/>
          </a:xfrm>
        </p:spPr>
        <p:txBody>
          <a:bodyPr/>
          <a:lstStyle/>
          <a:p>
            <a:pPr algn="ctr"/>
            <a:r>
              <a:rPr lang="en-US" sz="3600" dirty="0" smtClean="0"/>
              <a:t>12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Grade Assistant Principal and </a:t>
            </a:r>
            <a:br>
              <a:rPr lang="en-US" sz="3600" dirty="0" smtClean="0"/>
            </a:br>
            <a:r>
              <a:rPr lang="en-US" sz="3600" dirty="0" smtClean="0"/>
              <a:t>12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Grade School Counselors 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9320337"/>
              </p:ext>
            </p:extLst>
          </p:nvPr>
        </p:nvGraphicFramePr>
        <p:xfrm>
          <a:off x="1420009" y="2416138"/>
          <a:ext cx="9457119" cy="4171188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3840480">
                  <a:extLst>
                    <a:ext uri="{9D8B030D-6E8A-4147-A177-3AD203B41FA5}">
                      <a16:colId xmlns:a16="http://schemas.microsoft.com/office/drawing/2014/main" val="120457400"/>
                    </a:ext>
                  </a:extLst>
                </a:gridCol>
                <a:gridCol w="2652613">
                  <a:extLst>
                    <a:ext uri="{9D8B030D-6E8A-4147-A177-3AD203B41FA5}">
                      <a16:colId xmlns:a16="http://schemas.microsoft.com/office/drawing/2014/main" val="300644455"/>
                    </a:ext>
                  </a:extLst>
                </a:gridCol>
                <a:gridCol w="2964026">
                  <a:extLst>
                    <a:ext uri="{9D8B030D-6E8A-4147-A177-3AD203B41FA5}">
                      <a16:colId xmlns:a16="http://schemas.microsoft.com/office/drawing/2014/main" val="1999104237"/>
                    </a:ext>
                  </a:extLst>
                </a:gridCol>
              </a:tblGrid>
              <a:tr h="1918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Gorton </a:t>
                      </a:r>
                      <a:r>
                        <a:rPr lang="en-US" sz="1400" dirty="0" smtClean="0">
                          <a:effectLst/>
                        </a:rPr>
                        <a:t>High School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9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Jamie Morales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Assistant Principal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extLst>
                  <a:ext uri="{0D108BD9-81ED-4DB2-BD59-A6C34878D82A}">
                    <a16:rowId xmlns:a16="http://schemas.microsoft.com/office/drawing/2014/main" val="2840696079"/>
                  </a:ext>
                </a:extLst>
              </a:tr>
              <a:tr h="1918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Gorton </a:t>
                      </a:r>
                      <a:r>
                        <a:rPr lang="en-US" sz="1400" dirty="0" smtClean="0">
                          <a:effectLst/>
                        </a:rPr>
                        <a:t>High School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9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</a:rPr>
                        <a:t>Gracy</a:t>
                      </a:r>
                      <a:r>
                        <a:rPr lang="en-US" sz="1400" b="1" dirty="0">
                          <a:effectLst/>
                        </a:rPr>
                        <a:t> Gonzalez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Counselor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extLst>
                  <a:ext uri="{0D108BD9-81ED-4DB2-BD59-A6C34878D82A}">
                    <a16:rowId xmlns:a16="http://schemas.microsoft.com/office/drawing/2014/main" val="3962109436"/>
                  </a:ext>
                </a:extLst>
              </a:tr>
              <a:tr h="1918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Lincoln </a:t>
                      </a:r>
                      <a:r>
                        <a:rPr lang="en-US" sz="1400" dirty="0" smtClean="0">
                          <a:effectLst/>
                        </a:rPr>
                        <a:t>High School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9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Adam Kaufman 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Assistant Principal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extLst>
                  <a:ext uri="{0D108BD9-81ED-4DB2-BD59-A6C34878D82A}">
                    <a16:rowId xmlns:a16="http://schemas.microsoft.com/office/drawing/2014/main" val="1095374238"/>
                  </a:ext>
                </a:extLst>
              </a:tr>
              <a:tr h="1918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Lincoln </a:t>
                      </a:r>
                      <a:r>
                        <a:rPr lang="en-US" sz="1400" dirty="0" smtClean="0">
                          <a:effectLst/>
                        </a:rPr>
                        <a:t>High School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9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Justina Rodriguez-</a:t>
                      </a:r>
                      <a:r>
                        <a:rPr lang="en-US" sz="1400" b="1" dirty="0" err="1">
                          <a:effectLst/>
                        </a:rPr>
                        <a:t>Defucci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Counselor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extLst>
                  <a:ext uri="{0D108BD9-81ED-4DB2-BD59-A6C34878D82A}">
                    <a16:rowId xmlns:a16="http://schemas.microsoft.com/office/drawing/2014/main" val="1410985992"/>
                  </a:ext>
                </a:extLst>
              </a:tr>
              <a:tr h="1918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Palisade Preparatory School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9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Kim Urban 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Assistant Principal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extLst>
                  <a:ext uri="{0D108BD9-81ED-4DB2-BD59-A6C34878D82A}">
                    <a16:rowId xmlns:a16="http://schemas.microsoft.com/office/drawing/2014/main" val="3801656531"/>
                  </a:ext>
                </a:extLst>
              </a:tr>
              <a:tr h="1918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Palisade Preparatory School </a:t>
                      </a:r>
                      <a:endParaRPr lang="en-US" sz="1400" dirty="0">
                        <a:effectLst/>
                      </a:endParaRPr>
                    </a:p>
                  </a:txBody>
                  <a:tcPr marL="45149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Jessica </a:t>
                      </a:r>
                      <a:r>
                        <a:rPr lang="en-US" sz="1400" b="1" dirty="0" err="1">
                          <a:effectLst/>
                        </a:rPr>
                        <a:t>Striano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Counselor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extLst>
                  <a:ext uri="{0D108BD9-81ED-4DB2-BD59-A6C34878D82A}">
                    <a16:rowId xmlns:a16="http://schemas.microsoft.com/office/drawing/2014/main" val="1993966020"/>
                  </a:ext>
                </a:extLst>
              </a:tr>
              <a:tr h="1918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Riverside </a:t>
                      </a:r>
                      <a:r>
                        <a:rPr lang="en-US" sz="1400" dirty="0" smtClean="0">
                          <a:effectLst/>
                        </a:rPr>
                        <a:t>High School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9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Darryl Mack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Assistant Principal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extLst>
                  <a:ext uri="{0D108BD9-81ED-4DB2-BD59-A6C34878D82A}">
                    <a16:rowId xmlns:a16="http://schemas.microsoft.com/office/drawing/2014/main" val="422933186"/>
                  </a:ext>
                </a:extLst>
              </a:tr>
              <a:tr h="1918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Riverside </a:t>
                      </a:r>
                      <a:r>
                        <a:rPr lang="en-US" sz="1400" dirty="0" smtClean="0">
                          <a:effectLst/>
                        </a:rPr>
                        <a:t>High School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9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Scott Silverman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Counselor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extLst>
                  <a:ext uri="{0D108BD9-81ED-4DB2-BD59-A6C34878D82A}">
                    <a16:rowId xmlns:a16="http://schemas.microsoft.com/office/drawing/2014/main" val="4085981471"/>
                  </a:ext>
                </a:extLst>
              </a:tr>
              <a:tr h="1918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Roosevelt </a:t>
                      </a:r>
                      <a:r>
                        <a:rPr lang="en-US" sz="1400" dirty="0" smtClean="0">
                          <a:effectLst/>
                        </a:rPr>
                        <a:t>High School-Early Colle Studies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9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Elizabeth </a:t>
                      </a:r>
                      <a:r>
                        <a:rPr lang="en-US" sz="1400" b="1" dirty="0" err="1">
                          <a:effectLst/>
                        </a:rPr>
                        <a:t>Asencio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Assistant Principal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extLst>
                  <a:ext uri="{0D108BD9-81ED-4DB2-BD59-A6C34878D82A}">
                    <a16:rowId xmlns:a16="http://schemas.microsoft.com/office/drawing/2014/main" val="1119804219"/>
                  </a:ext>
                </a:extLst>
              </a:tr>
              <a:tr h="1918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Roosevelt High School-Early Colle Studies</a:t>
                      </a:r>
                      <a:endParaRPr lang="en-US" sz="1400" dirty="0">
                        <a:effectLst/>
                      </a:endParaRPr>
                    </a:p>
                  </a:txBody>
                  <a:tcPr marL="45149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Gail </a:t>
                      </a:r>
                      <a:r>
                        <a:rPr lang="en-US" sz="1400" b="1" dirty="0" err="1">
                          <a:effectLst/>
                        </a:rPr>
                        <a:t>Zerafa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Counselor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extLst>
                  <a:ext uri="{0D108BD9-81ED-4DB2-BD59-A6C34878D82A}">
                    <a16:rowId xmlns:a16="http://schemas.microsoft.com/office/drawing/2014/main" val="602237418"/>
                  </a:ext>
                </a:extLst>
              </a:tr>
              <a:tr h="1918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Saunders </a:t>
                      </a:r>
                      <a:r>
                        <a:rPr lang="en-US" sz="1400" dirty="0" smtClean="0">
                          <a:effectLst/>
                        </a:rPr>
                        <a:t>Trades &amp; Technical High School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9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Tanya Tolbert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Assistant Principal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extLst>
                  <a:ext uri="{0D108BD9-81ED-4DB2-BD59-A6C34878D82A}">
                    <a16:rowId xmlns:a16="http://schemas.microsoft.com/office/drawing/2014/main" val="1168141871"/>
                  </a:ext>
                </a:extLst>
              </a:tr>
              <a:tr h="1918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Saunders Trades &amp; Technical High School</a:t>
                      </a:r>
                      <a:endParaRPr lang="en-US" sz="1400" dirty="0">
                        <a:effectLst/>
                      </a:endParaRPr>
                    </a:p>
                  </a:txBody>
                  <a:tcPr marL="45149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Celeste Griffin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Counselor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extLst>
                  <a:ext uri="{0D108BD9-81ED-4DB2-BD59-A6C34878D82A}">
                    <a16:rowId xmlns:a16="http://schemas.microsoft.com/office/drawing/2014/main" val="2687838030"/>
                  </a:ext>
                </a:extLst>
              </a:tr>
              <a:tr h="1918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Yonkers Montessori Academy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9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Donald DeMatteo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Assistant Principal (Gr. 11 &amp; 12)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extLst>
                  <a:ext uri="{0D108BD9-81ED-4DB2-BD59-A6C34878D82A}">
                    <a16:rowId xmlns:a16="http://schemas.microsoft.com/office/drawing/2014/main" val="730383757"/>
                  </a:ext>
                </a:extLst>
              </a:tr>
              <a:tr h="1918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Yonkers Montessori Academy </a:t>
                      </a:r>
                      <a:endParaRPr lang="en-US" sz="1400" dirty="0">
                        <a:effectLst/>
                      </a:endParaRPr>
                    </a:p>
                  </a:txBody>
                  <a:tcPr marL="45149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Claudia </a:t>
                      </a:r>
                      <a:r>
                        <a:rPr lang="en-US" sz="1400" b="1" dirty="0" err="1">
                          <a:effectLst/>
                        </a:rPr>
                        <a:t>Campa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Counselor (Gr. 11 &amp; 12)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extLst>
                  <a:ext uri="{0D108BD9-81ED-4DB2-BD59-A6C34878D82A}">
                    <a16:rowId xmlns:a16="http://schemas.microsoft.com/office/drawing/2014/main" val="1958618744"/>
                  </a:ext>
                </a:extLst>
              </a:tr>
              <a:tr h="1918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Yonkers </a:t>
                      </a:r>
                      <a:r>
                        <a:rPr lang="en-US" sz="1400" dirty="0" smtClean="0">
                          <a:effectLst/>
                        </a:rPr>
                        <a:t>Middle High School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9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</a:rPr>
                        <a:t>Yamile</a:t>
                      </a:r>
                      <a:r>
                        <a:rPr lang="en-US" sz="1400" b="1" dirty="0">
                          <a:effectLst/>
                        </a:rPr>
                        <a:t> Leon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Assistant Principal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extLst>
                  <a:ext uri="{0D108BD9-81ED-4DB2-BD59-A6C34878D82A}">
                    <a16:rowId xmlns:a16="http://schemas.microsoft.com/office/drawing/2014/main" val="2180417635"/>
                  </a:ext>
                </a:extLst>
              </a:tr>
              <a:tr h="1918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Yonkers </a:t>
                      </a:r>
                      <a:r>
                        <a:rPr lang="en-US" sz="1400" dirty="0" smtClean="0">
                          <a:effectLst/>
                        </a:rPr>
                        <a:t>Middle High School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9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Andrea </a:t>
                      </a:r>
                      <a:r>
                        <a:rPr lang="en-US" sz="1400" b="1" dirty="0" err="1">
                          <a:effectLst/>
                        </a:rPr>
                        <a:t>Fortino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Counselor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extLst>
                  <a:ext uri="{0D108BD9-81ED-4DB2-BD59-A6C34878D82A}">
                    <a16:rowId xmlns:a16="http://schemas.microsoft.com/office/drawing/2014/main" val="4018195184"/>
                  </a:ext>
                </a:extLst>
              </a:tr>
              <a:tr h="1918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Yonkers </a:t>
                      </a:r>
                      <a:r>
                        <a:rPr lang="en-US" sz="1400" dirty="0" smtClean="0">
                          <a:effectLst/>
                        </a:rPr>
                        <a:t>Middle High School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9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Roselyn </a:t>
                      </a:r>
                      <a:r>
                        <a:rPr lang="en-US" sz="1400" b="1" dirty="0" err="1">
                          <a:effectLst/>
                        </a:rPr>
                        <a:t>Kendrick-Jones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Counselor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extLst>
                  <a:ext uri="{0D108BD9-81ED-4DB2-BD59-A6C34878D82A}">
                    <a16:rowId xmlns:a16="http://schemas.microsoft.com/office/drawing/2014/main" val="4261249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60930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6D6B267-7CDE-4E72-90F6-C7058E6E6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5" y="3200400"/>
            <a:ext cx="3765483" cy="1922744"/>
          </a:xfrm>
        </p:spPr>
        <p:txBody>
          <a:bodyPr anchor="ctr">
            <a:normAutofit/>
          </a:bodyPr>
          <a:lstStyle/>
          <a:p>
            <a:r>
              <a:rPr lang="en-US" dirty="0"/>
              <a:t>Questions…</a:t>
            </a:r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395EAC15-8E72-40CD-BC9F-1A0BCD3E14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008688" y="1640946"/>
            <a:ext cx="5364162" cy="3576108"/>
          </a:xfrm>
          <a:effectLst/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488A074-E1B5-45D4-92C0-59D1D2F61F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1990" y="533148"/>
            <a:ext cx="2487384" cy="2895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4312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C11B7-6A17-4AFA-9668-6FFC162CF4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Regents Exam Exemptions</a:t>
            </a:r>
          </a:p>
        </p:txBody>
      </p:sp>
    </p:spTree>
    <p:extLst>
      <p:ext uri="{BB962C8B-B14F-4D97-AF65-F5344CB8AC3E}">
        <p14:creationId xmlns:p14="http://schemas.microsoft.com/office/powerpoint/2010/main" val="638335539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6D6B267-7CDE-4E72-90F6-C7058E6E6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069" y="1734855"/>
            <a:ext cx="4338599" cy="3388287"/>
          </a:xfrm>
        </p:spPr>
        <p:txBody>
          <a:bodyPr anchor="ctr">
            <a:normAutofit fontScale="90000"/>
          </a:bodyPr>
          <a:lstStyle/>
          <a:p>
            <a:r>
              <a:rPr lang="en-US" dirty="0"/>
              <a:t>In order to qualify for the </a:t>
            </a:r>
            <a:r>
              <a:rPr lang="en-US" dirty="0">
                <a:solidFill>
                  <a:srgbClr val="FFFF00"/>
                </a:solidFill>
              </a:rPr>
              <a:t>exemption</a:t>
            </a:r>
            <a:r>
              <a:rPr lang="en-US" dirty="0"/>
              <a:t>, students must meet </a:t>
            </a:r>
            <a:r>
              <a:rPr lang="en-US" i="1" u="sng" dirty="0">
                <a:solidFill>
                  <a:srgbClr val="FFFF00"/>
                </a:solidFill>
              </a:rPr>
              <a:t>ONE</a:t>
            </a:r>
            <a:r>
              <a:rPr lang="en-US" dirty="0"/>
              <a:t> of the following eligibility requirements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3046FF9-7647-4469-AB1F-82BC14188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8068" y="978993"/>
            <a:ext cx="5365218" cy="4900014"/>
          </a:xfrm>
          <a:effectLst/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b="1" u="sng" dirty="0"/>
              <a:t>Scenario 1:</a:t>
            </a:r>
          </a:p>
          <a:p>
            <a:pPr marL="0" indent="0" algn="ctr">
              <a:buNone/>
            </a:pPr>
            <a:r>
              <a:rPr lang="en-US" sz="2400" dirty="0"/>
              <a:t>The student is </a:t>
            </a:r>
            <a:r>
              <a:rPr lang="en-US" sz="2400" b="1" dirty="0"/>
              <a:t>currently enrolled </a:t>
            </a:r>
            <a:r>
              <a:rPr lang="en-US" sz="2400" dirty="0"/>
              <a:t>in a course of study culminating in a Regents Examination and </a:t>
            </a:r>
            <a:r>
              <a:rPr lang="en-US" sz="2400" b="1" dirty="0"/>
              <a:t>will have earned credit </a:t>
            </a:r>
            <a:r>
              <a:rPr lang="en-US" sz="2400" dirty="0"/>
              <a:t>in such course of study by the end of the 2019-20 school year.</a:t>
            </a:r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b="1" u="sng" dirty="0"/>
              <a:t>Implication:</a:t>
            </a:r>
          </a:p>
          <a:p>
            <a:pPr marL="0" indent="0" algn="ctr">
              <a:buNone/>
            </a:pPr>
            <a:r>
              <a:rPr lang="en-US" sz="2400" dirty="0"/>
              <a:t>If you are sitting in a Regents Class and pass it at the end of the year, </a:t>
            </a:r>
            <a:r>
              <a:rPr lang="en-US" sz="2400" b="1" dirty="0"/>
              <a:t>you will automatically be granted the Regents credit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26908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6D6B267-7CDE-4E72-90F6-C7058E6E6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680" y="1734855"/>
            <a:ext cx="4338599" cy="3388287"/>
          </a:xfrm>
        </p:spPr>
        <p:txBody>
          <a:bodyPr anchor="ctr">
            <a:normAutofit fontScale="90000"/>
          </a:bodyPr>
          <a:lstStyle/>
          <a:p>
            <a:r>
              <a:rPr lang="en-US" dirty="0"/>
              <a:t>In order to qualify for the </a:t>
            </a:r>
            <a:r>
              <a:rPr lang="en-US" dirty="0">
                <a:solidFill>
                  <a:srgbClr val="FFFF00"/>
                </a:solidFill>
              </a:rPr>
              <a:t>exemption</a:t>
            </a:r>
            <a:r>
              <a:rPr lang="en-US" dirty="0"/>
              <a:t>, students must meet </a:t>
            </a:r>
            <a:r>
              <a:rPr lang="en-US" i="1" u="sng" dirty="0">
                <a:solidFill>
                  <a:srgbClr val="FFFF00"/>
                </a:solidFill>
              </a:rPr>
              <a:t>ONE</a:t>
            </a:r>
            <a:r>
              <a:rPr lang="en-US" dirty="0"/>
              <a:t> of the following eligibility requirements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3046FF9-7647-4469-AB1F-82BC14188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4278" y="274318"/>
            <a:ext cx="6653605" cy="6309359"/>
          </a:xfrm>
          <a:effectLst/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u="sng" dirty="0"/>
              <a:t>Scenario 2</a:t>
            </a:r>
          </a:p>
          <a:p>
            <a:pPr marL="0" indent="0" algn="ctr">
              <a:buNone/>
            </a:pPr>
            <a:r>
              <a:rPr lang="en-US" sz="2400" dirty="0"/>
              <a:t>The student is </a:t>
            </a:r>
            <a:r>
              <a:rPr lang="en-US" sz="2400" dirty="0" smtClean="0"/>
              <a:t>currently in </a:t>
            </a:r>
            <a:r>
              <a:rPr lang="en-US" sz="2400" b="1" dirty="0"/>
              <a:t>grade </a:t>
            </a:r>
            <a:r>
              <a:rPr lang="en-US" sz="2400" b="1" dirty="0" smtClean="0"/>
              <a:t>8</a:t>
            </a:r>
            <a:r>
              <a:rPr lang="en-US" sz="2400" dirty="0" smtClean="0"/>
              <a:t>, in </a:t>
            </a:r>
            <a:r>
              <a:rPr lang="en-US" sz="2400" dirty="0"/>
              <a:t>a course of study culminating in a Regents Examination and will have passed such course of study by the end of </a:t>
            </a:r>
            <a:r>
              <a:rPr lang="en-US" sz="2400"/>
              <a:t>the </a:t>
            </a:r>
            <a:r>
              <a:rPr lang="en-US" sz="2400" smtClean="0"/>
              <a:t/>
            </a:r>
            <a:br>
              <a:rPr lang="en-US" sz="2400" smtClean="0"/>
            </a:br>
            <a:r>
              <a:rPr lang="en-US" sz="2400" smtClean="0"/>
              <a:t>2019-20 </a:t>
            </a:r>
            <a:r>
              <a:rPr lang="en-US" sz="2400" dirty="0"/>
              <a:t>school year</a:t>
            </a:r>
          </a:p>
          <a:p>
            <a:pPr marL="0" indent="0" algn="ctr">
              <a:buNone/>
            </a:pPr>
            <a:r>
              <a:rPr lang="en-US" sz="2400" b="1" u="sng" dirty="0" smtClean="0"/>
              <a:t>Implication</a:t>
            </a:r>
            <a:r>
              <a:rPr lang="en-US" sz="2400" b="1" u="sng" dirty="0"/>
              <a:t>:</a:t>
            </a:r>
          </a:p>
          <a:p>
            <a:pPr marL="0" indent="0" algn="ctr">
              <a:buNone/>
            </a:pPr>
            <a:r>
              <a:rPr lang="en-US" sz="2400" dirty="0" smtClean="0"/>
              <a:t>Students who passed either Living Environment or Earth Science will be placed in the next Regents Science course.  </a:t>
            </a:r>
          </a:p>
          <a:p>
            <a:pPr marL="0" indent="0" algn="ctr">
              <a:buNone/>
            </a:pPr>
            <a:r>
              <a:rPr lang="en-US" sz="2400" dirty="0" smtClean="0"/>
              <a:t>Students who passed Algebra, their placement will be determined either by a local assessment and/or recommendation by the eighth grade math teacher.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200619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6D6B267-7CDE-4E72-90F6-C7058E6E6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404" y="1734855"/>
            <a:ext cx="4380544" cy="3388287"/>
          </a:xfrm>
        </p:spPr>
        <p:txBody>
          <a:bodyPr anchor="ctr">
            <a:normAutofit fontScale="90000"/>
          </a:bodyPr>
          <a:lstStyle/>
          <a:p>
            <a:r>
              <a:rPr lang="en-US" dirty="0"/>
              <a:t>In order to qualify for the </a:t>
            </a:r>
            <a:r>
              <a:rPr lang="en-US" dirty="0">
                <a:solidFill>
                  <a:srgbClr val="FFFF00"/>
                </a:solidFill>
              </a:rPr>
              <a:t>exemption</a:t>
            </a:r>
            <a:r>
              <a:rPr lang="en-US" dirty="0"/>
              <a:t>, students must meet </a:t>
            </a:r>
            <a:r>
              <a:rPr lang="en-US" i="1" u="sng" dirty="0">
                <a:solidFill>
                  <a:srgbClr val="FFFF00"/>
                </a:solidFill>
              </a:rPr>
              <a:t>ONE</a:t>
            </a:r>
            <a:r>
              <a:rPr lang="en-US" dirty="0"/>
              <a:t> of the following eligibility requirements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3046FF9-7647-4469-AB1F-82BC14188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5057" y="978991"/>
            <a:ext cx="5618438" cy="4900014"/>
          </a:xfrm>
          <a:effectLst/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200" b="1" u="sng" dirty="0"/>
              <a:t>Scenario 3</a:t>
            </a:r>
          </a:p>
          <a:p>
            <a:pPr marL="0" indent="0" algn="ctr">
              <a:buNone/>
            </a:pPr>
            <a:r>
              <a:rPr lang="en-US" sz="2200" dirty="0"/>
              <a:t>The student is </a:t>
            </a:r>
            <a:r>
              <a:rPr lang="en-US" sz="2200" b="1" dirty="0"/>
              <a:t>currently enrolled</a:t>
            </a:r>
            <a:r>
              <a:rPr lang="en-US" sz="2200" dirty="0"/>
              <a:t> in a course of study culminating in a Regents Examination and has </a:t>
            </a:r>
            <a:r>
              <a:rPr lang="en-US" sz="2200" b="1" dirty="0"/>
              <a:t>FAILED to earn credit</a:t>
            </a:r>
            <a:r>
              <a:rPr lang="en-US" sz="2200" dirty="0"/>
              <a:t> by the end of the school year.  Such student </a:t>
            </a:r>
            <a:r>
              <a:rPr lang="en-US" sz="2200" b="1" dirty="0"/>
              <a:t>returns for summer instruction</a:t>
            </a:r>
            <a:r>
              <a:rPr lang="en-US" sz="2200" dirty="0"/>
              <a:t> to make up the failed course credit and is subsequently </a:t>
            </a:r>
            <a:r>
              <a:rPr lang="en-US" sz="2200" b="1" dirty="0"/>
              <a:t>granted diploma credit in August 2020</a:t>
            </a:r>
          </a:p>
          <a:p>
            <a:pPr marL="0" indent="0" algn="ctr">
              <a:buNone/>
            </a:pPr>
            <a:endParaRPr lang="en-US" sz="2200" dirty="0"/>
          </a:p>
          <a:p>
            <a:pPr marL="0" indent="0" algn="ctr">
              <a:buNone/>
            </a:pPr>
            <a:r>
              <a:rPr lang="en-US" sz="2000" b="1" u="sng" dirty="0"/>
              <a:t>Implication:</a:t>
            </a:r>
          </a:p>
          <a:p>
            <a:pPr marL="0" indent="0" algn="ctr">
              <a:buNone/>
            </a:pPr>
            <a:r>
              <a:rPr lang="en-US" sz="2200" dirty="0"/>
              <a:t>You are sitting in a Regents course and fail it.  You re-take the course in Summer School and pass it and earn Regents Credit.  </a:t>
            </a:r>
            <a:r>
              <a:rPr lang="en-US" sz="2200" b="1" dirty="0"/>
              <a:t>You graduate in August</a:t>
            </a:r>
            <a:r>
              <a:rPr lang="en-US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80498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6D6B267-7CDE-4E72-90F6-C7058E6E6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902" y="1734855"/>
            <a:ext cx="4313432" cy="3388287"/>
          </a:xfrm>
        </p:spPr>
        <p:txBody>
          <a:bodyPr anchor="ctr">
            <a:normAutofit fontScale="90000"/>
          </a:bodyPr>
          <a:lstStyle/>
          <a:p>
            <a:r>
              <a:rPr lang="en-US" dirty="0"/>
              <a:t>In order to qualify for the </a:t>
            </a:r>
            <a:r>
              <a:rPr lang="en-US" dirty="0">
                <a:solidFill>
                  <a:srgbClr val="FFFF00"/>
                </a:solidFill>
              </a:rPr>
              <a:t>exemption</a:t>
            </a:r>
            <a:r>
              <a:rPr lang="en-US" dirty="0"/>
              <a:t>, students must meet </a:t>
            </a:r>
            <a:r>
              <a:rPr lang="en-US" i="1" u="sng" dirty="0">
                <a:solidFill>
                  <a:srgbClr val="FFFF00"/>
                </a:solidFill>
              </a:rPr>
              <a:t>ONE</a:t>
            </a:r>
            <a:r>
              <a:rPr lang="en-US" dirty="0"/>
              <a:t> of the following eligibility requirements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3046FF9-7647-4469-AB1F-82BC14188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4177" y="853156"/>
            <a:ext cx="5664426" cy="4900014"/>
          </a:xfrm>
          <a:effectLst/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200" b="1" u="sng" dirty="0"/>
              <a:t>Scenario 4</a:t>
            </a:r>
          </a:p>
          <a:p>
            <a:pPr marL="0" indent="0" algn="ctr">
              <a:buNone/>
            </a:pPr>
            <a:r>
              <a:rPr lang="en-US" sz="2200" dirty="0"/>
              <a:t>The student was </a:t>
            </a:r>
            <a:r>
              <a:rPr lang="en-US" sz="2200" b="1" dirty="0"/>
              <a:t>previously enrolled</a:t>
            </a:r>
            <a:r>
              <a:rPr lang="en-US" sz="2200" dirty="0"/>
              <a:t> in the course of study leading to an applicable Regents Examination, </a:t>
            </a:r>
            <a:r>
              <a:rPr lang="en-US" sz="2200" b="1" dirty="0"/>
              <a:t>has achieved course credit, and has not yet passed the associated Regents Examination</a:t>
            </a:r>
            <a:r>
              <a:rPr lang="en-US" sz="2200" dirty="0"/>
              <a:t> but was </a:t>
            </a:r>
            <a:r>
              <a:rPr lang="en-US" sz="2200" b="1" i="1" u="sng" dirty="0"/>
              <a:t>intending to take the test in June 2020 </a:t>
            </a:r>
            <a:r>
              <a:rPr lang="en-US" sz="2200" dirty="0"/>
              <a:t>to achieve a passing score</a:t>
            </a:r>
          </a:p>
          <a:p>
            <a:pPr marL="0" indent="0" algn="ctr">
              <a:buNone/>
            </a:pPr>
            <a:endParaRPr lang="en-US" sz="2200" dirty="0"/>
          </a:p>
          <a:p>
            <a:pPr marL="0" indent="0" algn="ctr">
              <a:buNone/>
            </a:pPr>
            <a:r>
              <a:rPr lang="en-US" sz="2000" b="1" u="sng" dirty="0"/>
              <a:t>Implication:</a:t>
            </a:r>
          </a:p>
          <a:p>
            <a:pPr marL="0" indent="0" algn="ctr">
              <a:buNone/>
            </a:pPr>
            <a:r>
              <a:rPr lang="en-US" sz="2200" dirty="0"/>
              <a:t>You’ve already taken the Regents course and passed, but not the Exam.  How do we know you </a:t>
            </a:r>
            <a:r>
              <a:rPr lang="en-US" sz="2200" b="1" i="1" u="sng" dirty="0"/>
              <a:t>“intended to take the exam” </a:t>
            </a:r>
            <a:r>
              <a:rPr lang="en-US" sz="2200" dirty="0"/>
              <a:t>in June?</a:t>
            </a:r>
          </a:p>
        </p:txBody>
      </p:sp>
    </p:spTree>
    <p:extLst>
      <p:ext uri="{BB962C8B-B14F-4D97-AF65-F5344CB8AC3E}">
        <p14:creationId xmlns:p14="http://schemas.microsoft.com/office/powerpoint/2010/main" val="22131571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6D6B267-7CDE-4E72-90F6-C7058E6E6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126" y="1650967"/>
            <a:ext cx="4296654" cy="3388287"/>
          </a:xfrm>
        </p:spPr>
        <p:txBody>
          <a:bodyPr anchor="ctr">
            <a:normAutofit fontScale="90000"/>
          </a:bodyPr>
          <a:lstStyle/>
          <a:p>
            <a:r>
              <a:rPr lang="en-US" dirty="0"/>
              <a:t>Students can apply the </a:t>
            </a:r>
            <a:r>
              <a:rPr lang="en-US" dirty="0">
                <a:solidFill>
                  <a:srgbClr val="FFFF00"/>
                </a:solidFill>
              </a:rPr>
              <a:t>“</a:t>
            </a:r>
            <a:r>
              <a:rPr lang="en-US" i="1" u="sng" dirty="0">
                <a:solidFill>
                  <a:srgbClr val="FFFF00"/>
                </a:solidFill>
              </a:rPr>
              <a:t>intended to take a Regents Examination</a:t>
            </a:r>
            <a:r>
              <a:rPr lang="en-US" dirty="0">
                <a:solidFill>
                  <a:srgbClr val="FFFF00"/>
                </a:solidFill>
              </a:rPr>
              <a:t>” </a:t>
            </a:r>
            <a:r>
              <a:rPr lang="en-US" dirty="0"/>
              <a:t>eligibility requirement under </a:t>
            </a:r>
            <a:r>
              <a:rPr lang="en-US" i="1" u="sng" dirty="0">
                <a:solidFill>
                  <a:srgbClr val="FFFF00"/>
                </a:solidFill>
              </a:rPr>
              <a:t>ONE</a:t>
            </a:r>
            <a:r>
              <a:rPr lang="en-US" dirty="0"/>
              <a:t> of the following circumstances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3046FF9-7647-4469-AB1F-82BC14188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8068" y="978993"/>
            <a:ext cx="5365218" cy="4900014"/>
          </a:xfrm>
          <a:effectLst/>
        </p:spPr>
        <p:txBody>
          <a:bodyPr>
            <a:noAutofit/>
          </a:bodyPr>
          <a:lstStyle/>
          <a:p>
            <a:r>
              <a:rPr lang="en-US" sz="2200" dirty="0"/>
              <a:t>The student informed the school that s/he wished to retake the examination</a:t>
            </a:r>
          </a:p>
          <a:p>
            <a:pPr marL="0" indent="0" algn="ctr">
              <a:buNone/>
            </a:pPr>
            <a:r>
              <a:rPr lang="en-US" sz="2200" b="1" dirty="0"/>
              <a:t>or</a:t>
            </a:r>
          </a:p>
          <a:p>
            <a:r>
              <a:rPr lang="en-US" sz="2200" dirty="0"/>
              <a:t>The student was receiving academic intervention, supplemental instruction or tutoring of some kind in preparation to take the examination</a:t>
            </a:r>
          </a:p>
          <a:p>
            <a:pPr marL="0" indent="0" algn="ctr">
              <a:buNone/>
            </a:pPr>
            <a:r>
              <a:rPr lang="en-US" sz="2200" b="1" dirty="0"/>
              <a:t>or</a:t>
            </a:r>
          </a:p>
          <a:p>
            <a:r>
              <a:rPr lang="en-US" sz="2200" dirty="0"/>
              <a:t>The student took the examination in June 2019, August 2019, or January 2020 in an attempt to pass or better his/her score</a:t>
            </a:r>
          </a:p>
        </p:txBody>
      </p:sp>
    </p:spTree>
    <p:extLst>
      <p:ext uri="{BB962C8B-B14F-4D97-AF65-F5344CB8AC3E}">
        <p14:creationId xmlns:p14="http://schemas.microsoft.com/office/powerpoint/2010/main" val="10703211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6D6B267-7CDE-4E72-90F6-C7058E6E6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237" y="1734855"/>
            <a:ext cx="4531546" cy="3388287"/>
          </a:xfrm>
        </p:spPr>
        <p:txBody>
          <a:bodyPr anchor="ctr">
            <a:normAutofit fontScale="90000"/>
          </a:bodyPr>
          <a:lstStyle/>
          <a:p>
            <a:r>
              <a:rPr lang="en-US" dirty="0"/>
              <a:t>Do I still need </a:t>
            </a:r>
            <a:r>
              <a:rPr lang="en-US" dirty="0">
                <a:solidFill>
                  <a:srgbClr val="FFFF00"/>
                </a:solidFill>
              </a:rPr>
              <a:t>1,200 minutes of science lab time </a:t>
            </a:r>
            <a:r>
              <a:rPr lang="en-US" dirty="0"/>
              <a:t>to be exempted from a </a:t>
            </a:r>
            <a:r>
              <a:rPr lang="en-US" dirty="0">
                <a:solidFill>
                  <a:srgbClr val="FFFF00"/>
                </a:solidFill>
              </a:rPr>
              <a:t>Science Regents</a:t>
            </a:r>
            <a:r>
              <a:rPr lang="en-US" dirty="0"/>
              <a:t>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3046FF9-7647-4469-AB1F-82BC14188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8068" y="978993"/>
            <a:ext cx="5365218" cy="4900014"/>
          </a:xfrm>
          <a:effectLst/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No.  Hands on laboratory experiences missed because of a school closure does </a:t>
            </a:r>
            <a:r>
              <a:rPr lang="en-US" sz="2400" b="1" dirty="0"/>
              <a:t>NOT</a:t>
            </a:r>
            <a:r>
              <a:rPr lang="en-US" sz="2400" dirty="0"/>
              <a:t> eliminate the student from being exempt for the corresponding Science Regents Examination</a:t>
            </a:r>
          </a:p>
        </p:txBody>
      </p:sp>
    </p:spTree>
    <p:extLst>
      <p:ext uri="{BB962C8B-B14F-4D97-AF65-F5344CB8AC3E}">
        <p14:creationId xmlns:p14="http://schemas.microsoft.com/office/powerpoint/2010/main" val="42899990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6D6B267-7CDE-4E72-90F6-C7058E6E6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586" y="1734855"/>
            <a:ext cx="5462724" cy="3388287"/>
          </a:xfrm>
        </p:spPr>
        <p:txBody>
          <a:bodyPr anchor="ctr">
            <a:normAutofit/>
          </a:bodyPr>
          <a:lstStyle/>
          <a:p>
            <a:r>
              <a:rPr lang="en-US" dirty="0"/>
              <a:t>What about an </a:t>
            </a:r>
            <a:r>
              <a:rPr lang="en-US" dirty="0">
                <a:solidFill>
                  <a:srgbClr val="FFFF00"/>
                </a:solidFill>
              </a:rPr>
              <a:t>Advanced Diploma</a:t>
            </a:r>
            <a:r>
              <a:rPr lang="en-US" dirty="0"/>
              <a:t>, or </a:t>
            </a:r>
            <a:r>
              <a:rPr lang="en-US" dirty="0">
                <a:solidFill>
                  <a:srgbClr val="FFFF00"/>
                </a:solidFill>
              </a:rPr>
              <a:t>Diploma with Distinction</a:t>
            </a:r>
            <a:r>
              <a:rPr lang="en-US" dirty="0"/>
              <a:t>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3046FF9-7647-4469-AB1F-82BC14188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8068" y="978993"/>
            <a:ext cx="5365218" cy="4900014"/>
          </a:xfrm>
          <a:effectLst/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u="sng" dirty="0"/>
              <a:t>LOTE Checkpoint B</a:t>
            </a:r>
          </a:p>
          <a:p>
            <a:pPr marL="0" indent="0" algn="ctr">
              <a:buNone/>
            </a:pPr>
            <a:r>
              <a:rPr lang="en-US" sz="2400" dirty="0"/>
              <a:t>Districts may exempt the requirement of passing the LOTE Checkpoint B in order to meet the requirements for an Advanced Diploma, provided that they would have earned at least 3 credits in the subject prior to the end of the 2019-20 school year.</a:t>
            </a:r>
          </a:p>
        </p:txBody>
      </p:sp>
    </p:spTree>
    <p:extLst>
      <p:ext uri="{BB962C8B-B14F-4D97-AF65-F5344CB8AC3E}">
        <p14:creationId xmlns:p14="http://schemas.microsoft.com/office/powerpoint/2010/main" val="1174661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7AF46513-5B0D-4B03-9323-32F3F0BFC9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4736</TotalTime>
  <Words>943</Words>
  <Application>Microsoft Office PowerPoint</Application>
  <PresentationFormat>Widescreen</PresentationFormat>
  <Paragraphs>108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Calibri</vt:lpstr>
      <vt:lpstr>Century Gothic</vt:lpstr>
      <vt:lpstr>Times New Roman</vt:lpstr>
      <vt:lpstr>Wingdings 2</vt:lpstr>
      <vt:lpstr>Quotable</vt:lpstr>
      <vt:lpstr>PowerPoint Presentation</vt:lpstr>
      <vt:lpstr>Regents Exam Exemptions</vt:lpstr>
      <vt:lpstr>In order to qualify for the exemption, students must meet ONE of the following eligibility requirements</vt:lpstr>
      <vt:lpstr>In order to qualify for the exemption, students must meet ONE of the following eligibility requirements</vt:lpstr>
      <vt:lpstr>In order to qualify for the exemption, students must meet ONE of the following eligibility requirements</vt:lpstr>
      <vt:lpstr>In order to qualify for the exemption, students must meet ONE of the following eligibility requirements</vt:lpstr>
      <vt:lpstr>Students can apply the “intended to take a Regents Examination” eligibility requirement under ONE of the following circumstances</vt:lpstr>
      <vt:lpstr>Do I still need 1,200 minutes of science lab time to be exempted from a Science Regents?</vt:lpstr>
      <vt:lpstr>What about an Advanced Diploma, or Diploma with Distinction?</vt:lpstr>
      <vt:lpstr>What about an Advanced Diploma, or Diploma with Distinction?</vt:lpstr>
      <vt:lpstr>What will it say on my transcript?</vt:lpstr>
      <vt:lpstr>What about summer school Regents Exams?</vt:lpstr>
      <vt:lpstr>Earning Course Credit</vt:lpstr>
      <vt:lpstr>How will I get credit for a course that I needed to pass this year?</vt:lpstr>
      <vt:lpstr>12th Grade Assistant Principal and  12th Grade School Counselors </vt:lpstr>
      <vt:lpstr>Questions…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Regents Exam and Graduation Requirements – Class of 2020</dc:title>
  <dc:creator>KAUFMAN, ADAM</dc:creator>
  <cp:lastModifiedBy>FIERSTEIN, JERILYNNE</cp:lastModifiedBy>
  <cp:revision>27</cp:revision>
  <dcterms:created xsi:type="dcterms:W3CDTF">2020-04-07T19:35:22Z</dcterms:created>
  <dcterms:modified xsi:type="dcterms:W3CDTF">2020-04-20T19:39:27Z</dcterms:modified>
</cp:coreProperties>
</file>